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4" r:id="rId22"/>
    <p:sldId id="279" r:id="rId23"/>
    <p:sldId id="280" r:id="rId24"/>
    <p:sldId id="281" r:id="rId25"/>
    <p:sldId id="265" r:id="rId26"/>
    <p:sldId id="266" r:id="rId27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E27"/>
    <a:srgbClr val="18DE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89649" autoAdjust="0"/>
  </p:normalViewPr>
  <p:slideViewPr>
    <p:cSldViewPr snapToObjects="1">
      <p:cViewPr>
        <p:scale>
          <a:sx n="100" d="100"/>
          <a:sy n="100" d="100"/>
        </p:scale>
        <p:origin x="5490" y="600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id\Desktop\Thesis%20Spring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id\Desktop\Thesis%20Spring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'Simple Payback'!$A$7</c:f>
              <c:strCache>
                <c:ptCount val="1"/>
                <c:pt idx="0">
                  <c:v>Existing System</c:v>
                </c:pt>
              </c:strCache>
            </c:strRef>
          </c:tx>
          <c:cat>
            <c:strRef>
              <c:f>'Simple Payback'!$B$6:$M$6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'Simple Payback'!$B$7:$M$7</c:f>
              <c:numCache>
                <c:formatCode>General</c:formatCode>
                <c:ptCount val="12"/>
                <c:pt idx="0">
                  <c:v>56456.840849500011</c:v>
                </c:pt>
                <c:pt idx="1">
                  <c:v>46124.565769099994</c:v>
                </c:pt>
                <c:pt idx="2">
                  <c:v>54324.065177199991</c:v>
                </c:pt>
                <c:pt idx="3">
                  <c:v>46408.296270699997</c:v>
                </c:pt>
                <c:pt idx="4">
                  <c:v>54499.855564700003</c:v>
                </c:pt>
                <c:pt idx="5">
                  <c:v>207425.37519339973</c:v>
                </c:pt>
                <c:pt idx="6">
                  <c:v>220804.59375519998</c:v>
                </c:pt>
                <c:pt idx="7">
                  <c:v>238204.20108939998</c:v>
                </c:pt>
                <c:pt idx="8">
                  <c:v>190037.0569734</c:v>
                </c:pt>
                <c:pt idx="9">
                  <c:v>57114.248737000002</c:v>
                </c:pt>
                <c:pt idx="10">
                  <c:v>51030.822506300043</c:v>
                </c:pt>
                <c:pt idx="11">
                  <c:v>53652.439941099998</c:v>
                </c:pt>
              </c:numCache>
            </c:numRef>
          </c:val>
        </c:ser>
        <c:ser>
          <c:idx val="1"/>
          <c:order val="1"/>
          <c:tx>
            <c:strRef>
              <c:f>'Simple Payback'!$A$8</c:f>
              <c:strCache>
                <c:ptCount val="1"/>
                <c:pt idx="0">
                  <c:v>Alternative 1</c:v>
                </c:pt>
              </c:strCache>
            </c:strRef>
          </c:tx>
          <c:cat>
            <c:strRef>
              <c:f>'Simple Payback'!$B$6:$M$6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'Simple Payback'!$B$8:$M$8</c:f>
              <c:numCache>
                <c:formatCode>General</c:formatCode>
                <c:ptCount val="12"/>
                <c:pt idx="0">
                  <c:v>23016.435306637497</c:v>
                </c:pt>
                <c:pt idx="1">
                  <c:v>20728.254911568751</c:v>
                </c:pt>
                <c:pt idx="2">
                  <c:v>18909.116983574997</c:v>
                </c:pt>
                <c:pt idx="3">
                  <c:v>13953.027283649986</c:v>
                </c:pt>
                <c:pt idx="4">
                  <c:v>13158.968858831258</c:v>
                </c:pt>
                <c:pt idx="5">
                  <c:v>56466.648989887486</c:v>
                </c:pt>
                <c:pt idx="6">
                  <c:v>60108.825947624995</c:v>
                </c:pt>
                <c:pt idx="7">
                  <c:v>64845.457001325012</c:v>
                </c:pt>
                <c:pt idx="8">
                  <c:v>70052.138306718756</c:v>
                </c:pt>
                <c:pt idx="9">
                  <c:v>19377.617630962497</c:v>
                </c:pt>
                <c:pt idx="10">
                  <c:v>21268.015684256261</c:v>
                </c:pt>
                <c:pt idx="11">
                  <c:v>24401.098863618761</c:v>
                </c:pt>
              </c:numCache>
            </c:numRef>
          </c:val>
        </c:ser>
        <c:ser>
          <c:idx val="2"/>
          <c:order val="2"/>
          <c:tx>
            <c:strRef>
              <c:f>'Simple Payback'!$A$9</c:f>
              <c:strCache>
                <c:ptCount val="1"/>
                <c:pt idx="0">
                  <c:v>Alternative 2</c:v>
                </c:pt>
              </c:strCache>
            </c:strRef>
          </c:tx>
          <c:cat>
            <c:strRef>
              <c:f>'Simple Payback'!$B$6:$M$6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'Simple Payback'!$B$9:$M$9</c:f>
              <c:numCache>
                <c:formatCode>General</c:formatCode>
                <c:ptCount val="12"/>
                <c:pt idx="0">
                  <c:v>23016.435306637497</c:v>
                </c:pt>
                <c:pt idx="1">
                  <c:v>20728.254911568751</c:v>
                </c:pt>
                <c:pt idx="2">
                  <c:v>18909.116983574997</c:v>
                </c:pt>
                <c:pt idx="3">
                  <c:v>13953.027283649986</c:v>
                </c:pt>
                <c:pt idx="4">
                  <c:v>13158.968858831258</c:v>
                </c:pt>
                <c:pt idx="5">
                  <c:v>110279.36547725028</c:v>
                </c:pt>
                <c:pt idx="6">
                  <c:v>115348.83699349237</c:v>
                </c:pt>
                <c:pt idx="7">
                  <c:v>119056.25905443272</c:v>
                </c:pt>
                <c:pt idx="8">
                  <c:v>122451.13776014445</c:v>
                </c:pt>
                <c:pt idx="9">
                  <c:v>19377.617630962497</c:v>
                </c:pt>
                <c:pt idx="10">
                  <c:v>21268.015684256261</c:v>
                </c:pt>
                <c:pt idx="11">
                  <c:v>24401.098863618761</c:v>
                </c:pt>
              </c:numCache>
            </c:numRef>
          </c:val>
        </c:ser>
        <c:shape val="box"/>
        <c:axId val="57151488"/>
        <c:axId val="57153024"/>
        <c:axId val="0"/>
      </c:bar3DChart>
      <c:catAx>
        <c:axId val="57151488"/>
        <c:scaling>
          <c:orientation val="minMax"/>
        </c:scaling>
        <c:axPos val="b"/>
        <c:majorTickMark val="none"/>
        <c:tickLblPos val="nextTo"/>
        <c:crossAx val="57153024"/>
        <c:crosses val="autoZero"/>
        <c:auto val="1"/>
        <c:lblAlgn val="ctr"/>
        <c:lblOffset val="100"/>
      </c:catAx>
      <c:valAx>
        <c:axId val="57153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CO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Emssions</a:t>
                </a:r>
                <a:r>
                  <a:rPr lang="en-US" sz="1800" dirty="0"/>
                  <a:t> (pounds</a:t>
                </a:r>
                <a:r>
                  <a:rPr lang="en-US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571514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Sumaries!$B$17</c:f>
              <c:strCache>
                <c:ptCount val="1"/>
                <c:pt idx="0">
                  <c:v>Control</c:v>
                </c:pt>
              </c:strCache>
            </c:strRef>
          </c:tx>
          <c:cat>
            <c:strRef>
              <c:f>Sumaries!$C$16:$N$16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Sumaries!$C$17:$N$17</c:f>
              <c:numCache>
                <c:formatCode>General</c:formatCode>
                <c:ptCount val="12"/>
                <c:pt idx="0">
                  <c:v>999.68000000000018</c:v>
                </c:pt>
                <c:pt idx="1">
                  <c:v>818.93999999999983</c:v>
                </c:pt>
                <c:pt idx="2">
                  <c:v>961.92</c:v>
                </c:pt>
                <c:pt idx="3">
                  <c:v>822.44999999999982</c:v>
                </c:pt>
                <c:pt idx="4">
                  <c:v>965.03</c:v>
                </c:pt>
                <c:pt idx="5">
                  <c:v>6693.33</c:v>
                </c:pt>
                <c:pt idx="6">
                  <c:v>7067.7700000000013</c:v>
                </c:pt>
                <c:pt idx="7">
                  <c:v>7624.72</c:v>
                </c:pt>
                <c:pt idx="8">
                  <c:v>6132.23</c:v>
                </c:pt>
                <c:pt idx="9">
                  <c:v>1011.3199999999998</c:v>
                </c:pt>
                <c:pt idx="10">
                  <c:v>904.37</c:v>
                </c:pt>
                <c:pt idx="11">
                  <c:v>950.03</c:v>
                </c:pt>
              </c:numCache>
            </c:numRef>
          </c:val>
        </c:ser>
        <c:ser>
          <c:idx val="1"/>
          <c:order val="1"/>
          <c:tx>
            <c:strRef>
              <c:f>Sumaries!$B$18</c:f>
              <c:strCache>
                <c:ptCount val="1"/>
                <c:pt idx="0">
                  <c:v>Alternative 1</c:v>
                </c:pt>
              </c:strCache>
            </c:strRef>
          </c:tx>
          <c:cat>
            <c:strRef>
              <c:f>Sumaries!$C$16:$N$16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Sumaries!$C$18:$N$18</c:f>
              <c:numCache>
                <c:formatCode>General</c:formatCode>
                <c:ptCount val="12"/>
                <c:pt idx="0">
                  <c:v>903.72230000000002</c:v>
                </c:pt>
                <c:pt idx="1">
                  <c:v>828.41619999999978</c:v>
                </c:pt>
                <c:pt idx="2">
                  <c:v>770.12099999999998</c:v>
                </c:pt>
                <c:pt idx="3">
                  <c:v>604.39869999999996</c:v>
                </c:pt>
                <c:pt idx="4">
                  <c:v>580.02779999999996</c:v>
                </c:pt>
                <c:pt idx="5">
                  <c:v>2003.289</c:v>
                </c:pt>
                <c:pt idx="6">
                  <c:v>2125.1439999999998</c:v>
                </c:pt>
                <c:pt idx="7">
                  <c:v>2280.3380000000002</c:v>
                </c:pt>
                <c:pt idx="8">
                  <c:v>2451.665</c:v>
                </c:pt>
                <c:pt idx="9">
                  <c:v>783.96359999999981</c:v>
                </c:pt>
                <c:pt idx="10">
                  <c:v>848.10789999999997</c:v>
                </c:pt>
                <c:pt idx="11">
                  <c:v>950.46569999999974</c:v>
                </c:pt>
              </c:numCache>
            </c:numRef>
          </c:val>
        </c:ser>
        <c:ser>
          <c:idx val="2"/>
          <c:order val="2"/>
          <c:tx>
            <c:strRef>
              <c:f>Sumaries!$B$19</c:f>
              <c:strCache>
                <c:ptCount val="1"/>
                <c:pt idx="0">
                  <c:v>Alternative 2</c:v>
                </c:pt>
              </c:strCache>
            </c:strRef>
          </c:tx>
          <c:cat>
            <c:strRef>
              <c:f>Sumaries!$C$16:$N$16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Sumaries!$C$19:$N$19</c:f>
              <c:numCache>
                <c:formatCode>General</c:formatCode>
                <c:ptCount val="12"/>
                <c:pt idx="0">
                  <c:v>717.52639999999997</c:v>
                </c:pt>
                <c:pt idx="1">
                  <c:v>657.77120000000002</c:v>
                </c:pt>
                <c:pt idx="2">
                  <c:v>610.20709999999997</c:v>
                </c:pt>
                <c:pt idx="3">
                  <c:v>480.673</c:v>
                </c:pt>
                <c:pt idx="4">
                  <c:v>459.92899999999975</c:v>
                </c:pt>
                <c:pt idx="5">
                  <c:v>2997.6659999999997</c:v>
                </c:pt>
                <c:pt idx="6">
                  <c:v>3129.6770000000001</c:v>
                </c:pt>
                <c:pt idx="7">
                  <c:v>3226.3920000000007</c:v>
                </c:pt>
                <c:pt idx="8">
                  <c:v>3316.1019999999999</c:v>
                </c:pt>
                <c:pt idx="9">
                  <c:v>622.47540000000004</c:v>
                </c:pt>
                <c:pt idx="10">
                  <c:v>671.8585999999998</c:v>
                </c:pt>
                <c:pt idx="11">
                  <c:v>753.71230000000003</c:v>
                </c:pt>
              </c:numCache>
            </c:numRef>
          </c:val>
        </c:ser>
        <c:axId val="56804864"/>
        <c:axId val="56806400"/>
      </c:barChart>
      <c:catAx>
        <c:axId val="56804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6806400"/>
        <c:crosses val="autoZero"/>
        <c:auto val="1"/>
        <c:lblAlgn val="ctr"/>
        <c:lblOffset val="100"/>
      </c:catAx>
      <c:valAx>
        <c:axId val="56806400"/>
        <c:scaling>
          <c:orientation val="minMax"/>
          <c:max val="80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Cost ($)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68048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68687-4410-4BD5-81D2-1B0561B72A7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0" y="685800"/>
            <a:ext cx="1371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82393-818F-4D1E-BC26-E71C45D86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82393-818F-4D1E-BC26-E71C45D868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39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39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F2A9-CC7F-4939-9692-F6FC63B905A7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5788-8DD9-497B-940E-AF1087169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0058400" y="47625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enior thesis presentation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5" name="Picture 54" descr="Pictur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"/>
            <a:ext cx="21755100" cy="3770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8" grpId="0" animBg="1"/>
      <p:bldP spid="49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1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0" y="1371600"/>
            <a:ext cx="792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Solar absorber array can sufficiently maintain the hot water temperature needed to drive the generators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425 absorbers = 17,000 ft</a:t>
            </a:r>
            <a:r>
              <a:rPr lang="en-US" sz="2800" baseline="30000" dirty="0" smtClean="0">
                <a:solidFill>
                  <a:schemeClr val="tx1">
                    <a:lumMod val="75000"/>
                  </a:schemeClr>
                </a:solidFill>
              </a:rPr>
              <a:t>2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Boilers only needed when the sun isn’t shining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System consumes natural gas instead of electricity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8897600" y="457200"/>
          <a:ext cx="7595083" cy="5678424"/>
        </p:xfrm>
        <a:graphic>
          <a:graphicData uri="http://schemas.openxmlformats.org/drawingml/2006/table">
            <a:tbl>
              <a:tblPr/>
              <a:tblGrid>
                <a:gridCol w="1034599"/>
                <a:gridCol w="518661"/>
                <a:gridCol w="518661"/>
                <a:gridCol w="518661"/>
                <a:gridCol w="518661"/>
                <a:gridCol w="518661"/>
                <a:gridCol w="602799"/>
                <a:gridCol w="602799"/>
                <a:gridCol w="602799"/>
                <a:gridCol w="602799"/>
                <a:gridCol w="518661"/>
                <a:gridCol w="518661"/>
                <a:gridCol w="518661"/>
              </a:tblGrid>
              <a:tr h="91440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Unicode MS"/>
                          <a:ea typeface="Calibri"/>
                          <a:cs typeface="Times New Roman"/>
                        </a:rPr>
                        <a:t>Average Hourly Statistics for Direct Normal Solar Radiation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 Unicode MS"/>
                          <a:ea typeface="Calibri"/>
                          <a:cs typeface="Times New Roman"/>
                        </a:rPr>
                        <a:t>Wh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Unicode MS"/>
                          <a:ea typeface="Calibri"/>
                          <a:cs typeface="Times New Roman"/>
                        </a:rPr>
                        <a:t>/m²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Hour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0:01 - 1:00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1:01 - 2:00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2:01 - 3:00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3:01 - 4:00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4:01 - 5:00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5:01 - 6:00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6:01 - 7:00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7:01 - 8:00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701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644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646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8:01 - 9:00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9:01 - 10:00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798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10:01 - 11:00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11:01 - 12:00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642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12:01 - 13:00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13:01 - 14:00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759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775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14:01 - 15:00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543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703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756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15:01 - 16:00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16:01 - 17:00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265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314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17:01 - 18:00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266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352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18:01 - 19:00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152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182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19:01 - 20:00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20:01 - 21:00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21:01 - 22:00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22:01 - 23:00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23:01 - 24:00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88392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1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0" y="13716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Annual Regulated Energy Cost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267527" y="2133600"/>
            <a:ext cx="2896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Chiller Output</a:t>
            </a:r>
            <a:endParaRPr lang="en-US" sz="36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91947" y="5144869"/>
            <a:ext cx="2448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Boiler Input</a:t>
            </a:r>
            <a:endParaRPr lang="en-US" sz="36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55359" y="3657600"/>
            <a:ext cx="6321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Generator Input = Boiler Output</a:t>
            </a:r>
            <a:endParaRPr lang="en-US" sz="36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13373100" y="2819400"/>
            <a:ext cx="685800" cy="6858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8623280" y="965454"/>
          <a:ext cx="8046720" cy="4749546"/>
        </p:xfrm>
        <a:graphic>
          <a:graphicData uri="http://schemas.openxmlformats.org/drawingml/2006/table">
            <a:tbl>
              <a:tblPr/>
              <a:tblGrid>
                <a:gridCol w="91440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</a:tblGrid>
              <a:tr h="91440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 Firing Rate (CHF) of Boiler vs. Hour/day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Hour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0:01 - 1:00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376.04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387.38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417.91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344.52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1:01 - 2:00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235.03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242.12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261.19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215.32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2:01 - 3:00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235.03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242.12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261.19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215.32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3:01 - 4:00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235.03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242.12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261.19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215.32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4:01 - 5:00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188.02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193.69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208.96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172.26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5:01 - 6:00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188.02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193.69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208.96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172.26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6:01 - 7:00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250.96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7:01 - 8:00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143.18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129.51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105.93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62.71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136.07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8:01 - 9:00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21.66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9:01 - 10:00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10:01 - 11:00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11:01 - 12:00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12:01 - 13:00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13:01 - 14:00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14:01 - 15:00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15:01 - 16:00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690.7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1116.28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842.53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1237.01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16:01 - 17:00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1223.57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1106.75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1177.35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629.02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3942.67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1237.82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1142.84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1162.79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17:01 - 18:00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1158.49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1047.88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1114.73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984.04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1118.33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4183.47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4309.66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4649.26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3832.77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1171.98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1082.05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1100.94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18:01 - 19:00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741.95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671.11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713.93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630.23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716.24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2679.3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2760.12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2977.62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2454.7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750.59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705.1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19:01 - 20:00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351.45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317.9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338.18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298.53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339.27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1269.14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1307.42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1410.45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1162.75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355.54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328.26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333.99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20:01 - 21:00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299.38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270.8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288.08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254.3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289.01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1081.12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1113.73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1201.49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990.49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302.87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279.63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284.51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21:01 - 22:00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247.32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223.7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237.98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210.08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238.75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893.1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920.04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992.54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818.23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250.2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235.03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22:01 - 23:00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221.28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200.16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212.93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187.96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213.61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799.09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823.19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888.06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732.1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223.86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206.68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210.29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23:01 - 24:00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564.06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581.08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626.87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516.78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88392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4097000" y="26670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solidFill>
                  <a:srgbClr val="FFC000"/>
                </a:solidFill>
              </a:rPr>
              <a:t>η</a:t>
            </a:r>
            <a:r>
              <a:rPr lang="en-US" sz="2800" baseline="-25000" dirty="0" smtClean="0">
                <a:solidFill>
                  <a:srgbClr val="FFC000"/>
                </a:solidFill>
              </a:rPr>
              <a:t>chiller</a:t>
            </a:r>
          </a:p>
          <a:p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>
            <a:off x="13373100" y="4343400"/>
            <a:ext cx="685800" cy="6858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97000" y="422600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solidFill>
                  <a:srgbClr val="FFC000"/>
                </a:solidFill>
              </a:rPr>
              <a:t>η</a:t>
            </a:r>
            <a:r>
              <a:rPr lang="en-US" sz="2800" baseline="-25000" dirty="0" smtClean="0">
                <a:solidFill>
                  <a:srgbClr val="FFC000"/>
                </a:solidFill>
              </a:rPr>
              <a:t>boiler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6" grpId="1" animBg="1"/>
      <p:bldP spid="38" grpId="0"/>
      <p:bldP spid="38" grpId="1"/>
      <p:bldP spid="39" grpId="0" animBg="1"/>
      <p:bldP spid="39" grpId="1" animBg="1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1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06000" y="1371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Regulated Energy Cost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Additional Pumping Cost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Total Annual Operating Cost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8663920" y="1905000"/>
          <a:ext cx="8082280" cy="2909316"/>
        </p:xfrm>
        <a:graphic>
          <a:graphicData uri="http://schemas.openxmlformats.org/drawingml/2006/table">
            <a:tbl>
              <a:tblPr/>
              <a:tblGrid>
                <a:gridCol w="1632585"/>
                <a:gridCol w="635635"/>
                <a:gridCol w="635635"/>
                <a:gridCol w="467360"/>
                <a:gridCol w="467360"/>
                <a:gridCol w="467360"/>
                <a:gridCol w="467360"/>
                <a:gridCol w="467360"/>
                <a:gridCol w="635635"/>
                <a:gridCol w="635635"/>
                <a:gridCol w="635635"/>
                <a:gridCol w="467360"/>
                <a:gridCol w="467360"/>
              </a:tblGrid>
              <a:tr h="161925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Natural Gas Cost Analysis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Days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Therm/day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4.19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3.19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2.92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12.9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13.3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14.37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16.04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4.29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4.87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5.41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Therm/month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158.07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142.35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95.8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90.4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413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445.34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481.09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133.08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146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168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Cost/Therm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Cost/Month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155.41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139.96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128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94.2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88.9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381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406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437.84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472.99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130.84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144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Base/Month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Total/Month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185.41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169.96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158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119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411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436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467.84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502.99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160.84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195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3103.24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Existing Pump Cost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8265.62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 Pump Cost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3760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System Cost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$15,128.86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230600" y="1371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$11,370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$3,760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$15,130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963900" y="2895600"/>
            <a:ext cx="19431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0" grpId="1"/>
      <p:bldP spid="32" grpId="0"/>
      <p:bldP spid="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2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0" y="1371600"/>
            <a:ext cx="7924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(2) Single Effect Absorption Chillers</a:t>
            </a:r>
          </a:p>
          <a:p>
            <a:pPr>
              <a:buFont typeface="Wingdings" pitchFamily="2" charset="2"/>
              <a:buChar char="v"/>
            </a:pPr>
            <a:endParaRPr lang="en-US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Solar absorber array</a:t>
            </a:r>
          </a:p>
          <a:p>
            <a:pPr>
              <a:buFont typeface="Wingdings" pitchFamily="2" charset="2"/>
              <a:buChar char="v"/>
            </a:pPr>
            <a:endParaRPr lang="en-US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(2) Back-up Boilers</a:t>
            </a:r>
          </a:p>
          <a:p>
            <a:pPr>
              <a:buFont typeface="Wingdings" pitchFamily="2" charset="2"/>
              <a:buChar char="v"/>
            </a:pPr>
            <a:endParaRPr lang="en-US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Chilled Water Storage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7" name="Picture 26" descr="Picture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612" y="3886200"/>
            <a:ext cx="8670777" cy="2243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5" descr="http://www.cryogel.com/CO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21600" y="533400"/>
            <a:ext cx="4953000" cy="558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0" y="1371600"/>
            <a:ext cx="7924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Sizing Strategy:  assist absorber array during peak loading to reduce the volume of the array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Not economical to utilize thermal storage for non-peak months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900 ton tank, direct interface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~76,000 gallons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7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5213" y="4495800"/>
            <a:ext cx="4624387" cy="106104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8745200" y="1371600"/>
            <a:ext cx="815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Reduced Solar Array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290 absorbers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Eliminates 135 absorbers and 5,400 ft</a:t>
            </a:r>
            <a:r>
              <a:rPr lang="en-US" sz="2800" baseline="30000" dirty="0" smtClean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 of roof space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9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26500" y="2305050"/>
            <a:ext cx="1638300" cy="120015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2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  <p:bldP spid="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2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0" y="13716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Charging and Discharging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2" name="Picture 21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22" y="2133600"/>
            <a:ext cx="6565956" cy="3943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9755039" y="816864"/>
          <a:ext cx="3349409" cy="5650992"/>
        </p:xfrm>
        <a:graphic>
          <a:graphicData uri="http://schemas.openxmlformats.org/drawingml/2006/table">
            <a:tbl>
              <a:tblPr/>
              <a:tblGrid>
                <a:gridCol w="938213"/>
                <a:gridCol w="602799"/>
                <a:gridCol w="602799"/>
                <a:gridCol w="602799"/>
                <a:gridCol w="602799"/>
              </a:tblGrid>
              <a:tr h="20116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Cooling Load (tons) vs. Hour/day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Hour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0:01 - 1:00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17.39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17.91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19.33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15.93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1:01 - 2:00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12.08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9.96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2:01 - 3:00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12.08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9.96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3:01 - 4:00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12.08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9.96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4:01 - 5:00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8.69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8.96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9.66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7.97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5:01 - 6:00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8.69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8.96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9.66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7.97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6:01 - 7:00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15.22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15.67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16.91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13.94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7:01 - 8:00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23.91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24.63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26.57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21.91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8:01 - 9:00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30.43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31.35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33.82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27.88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9:01 - 10:00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139.11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143.31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154.6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127.45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10:01 - 11:00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184.76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190.33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205.33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169.27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11:01 - 12:00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189.11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194.81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210.16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173.26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12:01 - 13:00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195.63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201.53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217.41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179.23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13:01 - 14:00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210.84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217.2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234.32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193.17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14:01 - 15:00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217.37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223.92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241.57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199.14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15:01 - 16:00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217.37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223.92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241.57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199.14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16:01 - 17:00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204.32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210.49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227.07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187.2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17:01 - 18:00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193.46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199.29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214.99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177.24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18:01 - 19:00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123.9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127.64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137.69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113.51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19:01 - 20:00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58.69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60.46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65.22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53.77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20:01 - 21:00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49.99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51.5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55.56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21:01 - 22:00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41.3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42.55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37.84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22:01 - 23:00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36.95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38.07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41.07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33.85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23:01 - 24:00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26.08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26.87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28.99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23.9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3488839" y="816864"/>
          <a:ext cx="2952561" cy="5431536"/>
        </p:xfrm>
        <a:graphic>
          <a:graphicData uri="http://schemas.openxmlformats.org/drawingml/2006/table">
            <a:tbl>
              <a:tblPr/>
              <a:tblGrid>
                <a:gridCol w="938213"/>
                <a:gridCol w="506413"/>
                <a:gridCol w="506413"/>
                <a:gridCol w="506413"/>
                <a:gridCol w="495109"/>
              </a:tblGrid>
              <a:tr h="20116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Cooling Load (tons) vs. Hour/day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Hour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0:01 - 1:00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1:01 - 2:00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2:01 - 3:00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3:01 - 4:00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4:01 - 5:00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5:01 - 6:00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6:01 - 7:00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7:01 - 8:00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8:01 - 9:00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9:01 - 10:00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39.11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43.31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54.6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27.45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10:01 - 11:00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84.76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90.33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105.33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69.27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11:01 - 12:00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89.11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94.81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110.16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73.26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12:01 - 13:00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95.63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101.53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117.41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79.23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13:01 - 14:00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110.84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117.2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134.32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93.17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14:01 - 15:00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117.37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123.92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141.57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99.14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15:01 - 16:00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117.37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123.92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141.57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99.14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16:01 - 17:00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104.32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110.49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127.07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87.2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17:01 - 18:00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93.46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99.29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114.99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77.24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18:01 - 19:00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123.9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127.64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137.69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113.51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19:01 - 20:00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58.69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60.46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65.22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53.77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20:01 - 21:00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49.99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51.5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55.56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45.8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21:01 - 22:00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41.3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42.55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45.9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37.84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22:01 - 23:00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23:01 - 24:00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0147374" y="304800"/>
            <a:ext cx="26364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Without Storage</a:t>
            </a:r>
            <a:endParaRPr lang="en-US" sz="28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933729" y="304800"/>
            <a:ext cx="2126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 Storage</a:t>
            </a:r>
            <a:endParaRPr lang="en-US" sz="28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  <p:bldP spid="26" grpId="0"/>
      <p:bldP spid="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2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0" y="13716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Regulated Energy Cost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Additional Pumping Cost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Charge/Discharge Tank	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Total Annual Operating Cost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8663920" y="1905000"/>
          <a:ext cx="8161655" cy="2909316"/>
        </p:xfrm>
        <a:graphic>
          <a:graphicData uri="http://schemas.openxmlformats.org/drawingml/2006/table">
            <a:tbl>
              <a:tblPr/>
              <a:tblGrid>
                <a:gridCol w="1632585"/>
                <a:gridCol w="549910"/>
                <a:gridCol w="549910"/>
                <a:gridCol w="549910"/>
                <a:gridCol w="480060"/>
                <a:gridCol w="549910"/>
                <a:gridCol w="549910"/>
                <a:gridCol w="549910"/>
                <a:gridCol w="549910"/>
                <a:gridCol w="549910"/>
                <a:gridCol w="549910"/>
                <a:gridCol w="549910"/>
                <a:gridCol w="549910"/>
              </a:tblGrid>
              <a:tr h="161925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Natural Gas Cost Analysis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Days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Therm/day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4.19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3.19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2.92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25.24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25.55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26.37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28.03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4.29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4.87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5.41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Therm/month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158.06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142.36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129.86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95.81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90.37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757.31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792.01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817.43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133.08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146.06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167.57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Cost/Therm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Cost/Month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155.4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139.96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127.67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94.2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88.84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744.56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778.67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803.66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826.84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130.84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143.6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164.75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Base/Month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Total/Month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185.4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169.96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157.67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124.2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118.84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774.56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808.67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833.66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856.84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160.84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173.6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194.75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4559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Existing Pump Cost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8265.62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 Pump Cost</a:t>
                      </a:r>
                      <a:endParaRPr lang="en-US" sz="1200" b="0" i="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4820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System Cost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$17,644.62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0" i="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230600" y="13716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$12,825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$1,880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$2,940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$17,645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5963900" y="3733800"/>
            <a:ext cx="19431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0" y="1371600"/>
            <a:ext cx="7924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Existing Centrifugal Chillers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Chilled Water Storage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2 sizing strategies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12 hour charge / 12 hour discharge</a:t>
            </a:r>
          </a:p>
          <a:p>
            <a:pPr lvl="2"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12 hour charge / 6 hour discharge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3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2" name="Picture 21" descr="dfsfdss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365" y="228600"/>
            <a:ext cx="4701084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 descr="dfsfds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2698" y="3125518"/>
            <a:ext cx="4783302" cy="2970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3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0" y="1371600"/>
            <a:ext cx="7924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12 hour charge, 12 hour discharge</a:t>
            </a:r>
          </a:p>
          <a:p>
            <a:pPr>
              <a:buFont typeface="Wingdings" pitchFamily="2" charset="2"/>
              <a:buChar char="v"/>
            </a:pPr>
            <a:endParaRPr lang="en-US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2,900 ton tank, direct interface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~246,000 gallons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2" name="Picture 21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2895600"/>
            <a:ext cx="6400800" cy="3420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0842287" y="853440"/>
          <a:ext cx="4151313" cy="4937760"/>
        </p:xfrm>
        <a:graphic>
          <a:graphicData uri="http://schemas.openxmlformats.org/drawingml/2006/table">
            <a:tbl>
              <a:tblPr/>
              <a:tblGrid>
                <a:gridCol w="938213"/>
                <a:gridCol w="254000"/>
                <a:gridCol w="254000"/>
                <a:gridCol w="254000"/>
                <a:gridCol w="254000"/>
                <a:gridCol w="254000"/>
                <a:gridCol w="295275"/>
                <a:gridCol w="295275"/>
                <a:gridCol w="295275"/>
                <a:gridCol w="295275"/>
                <a:gridCol w="254000"/>
                <a:gridCol w="254000"/>
                <a:gridCol w="254000"/>
              </a:tblGrid>
              <a:tr h="11288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Chiller Output (tons) vs. Hour/day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Hour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0:01 - 1:00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1:01 - 2:00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2:01 - 3:00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3:01 - 4:00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4:01 - 5:00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5:01 - 6:00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6:01 - 7:00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7:01 - 8:00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6.6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6.4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5.6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6.4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6.7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6.2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6.3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8:01 - 9:00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8.4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7.6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8.1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7.2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8.1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8.5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7.9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9:01 - 10:00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10:01 - 11:00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11:01 - 12:00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12:01 - 13:00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13:01 - 14:00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14:01 - 15:00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15:01 - 16:00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16:01 - 17:00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17:01 - 18:00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18:01 - 19:00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19:01 - 20:00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20:01 - 21:00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21:01 - 22:00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22:01 - 23:00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8.7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23:01 - 24:00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270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3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0" y="1371600"/>
            <a:ext cx="7924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12 hour charge, 6 hour discharge</a:t>
            </a:r>
          </a:p>
          <a:p>
            <a:pPr>
              <a:buFont typeface="Wingdings" pitchFamily="2" charset="2"/>
              <a:buChar char="v"/>
            </a:pPr>
            <a:endParaRPr lang="en-US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1,800 ton tank, direct interface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~153,000 gallons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2" name="Picture 21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459" y="2895600"/>
            <a:ext cx="5703081" cy="3420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9507200" y="1005840"/>
          <a:ext cx="6978333" cy="4937760"/>
        </p:xfrm>
        <a:graphic>
          <a:graphicData uri="http://schemas.openxmlformats.org/drawingml/2006/table">
            <a:tbl>
              <a:tblPr/>
              <a:tblGrid>
                <a:gridCol w="938213"/>
                <a:gridCol w="480060"/>
                <a:gridCol w="480060"/>
                <a:gridCol w="480060"/>
                <a:gridCol w="480060"/>
                <a:gridCol w="480060"/>
                <a:gridCol w="549910"/>
                <a:gridCol w="549910"/>
                <a:gridCol w="549910"/>
                <a:gridCol w="549910"/>
                <a:gridCol w="480060"/>
                <a:gridCol w="480060"/>
                <a:gridCol w="480060"/>
              </a:tblGrid>
              <a:tr h="11288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Chiller Output (tons) vs. Hour/day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Hour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0:01 - 1:00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1:01 - 2:00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2:01 - 3:00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3:01 - 4:00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4:01 - 5:00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5:01 - 6:00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6:01 - 7:00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7:01 - 8:00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6.62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5.99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6.37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5.62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6.39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6.18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6.29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8:01 - 9:00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8.43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7.62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8.11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7.16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8.13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8.53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7.87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8.01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9:01 - 10:00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38.52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34.85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37.07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32.72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37.19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139.11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143.31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154.6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127.45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38.97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36.61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10:01 - 11:00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51.16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46.28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49.23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43.46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49.39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184.76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190.33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205.33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169.27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51.76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47.79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48.62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11:01 - 12:00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52.37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47.37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50.39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44.48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50.55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189.11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194.81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210.16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173.26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52.98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48.91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49.77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12:01 - 13:00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54.17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52.13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46.02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51.48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13:01 - 14:00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58.39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52.81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56.18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49.59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56.36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59.07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54.53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55.49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14:01 - 15:00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60.19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54.45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57.92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51.13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58.11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60.89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56.22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15:01 - 16:00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60.19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54.45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57.92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51.13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58.11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60.89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56.22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16:01 - 17:00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56.58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51.18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54.44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48.06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54.62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57.24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52.85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53.77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17:01 - 18:00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53.57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48.46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51.55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51.71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50.04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50.91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18:01 - 19:00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34.31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31.03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33.01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29.14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33.12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123.9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127.64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137.69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113.51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34.71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32.05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32.61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19:01 - 20:00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16.25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15.64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15.69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58.69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60.46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65.22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53.77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16.44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15.18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15.44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20:01 - 21:00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13.84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12.52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13.32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11.76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13.36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49.99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55.56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14.01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12.93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13.16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21:01 - 22:00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11.44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10.34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9.71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11.04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11.57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10.68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10.87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22:01 - 23:00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10.23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9.26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9.85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8.69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9.88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10.35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9.56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9.72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23:01 - 24:00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88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0058400" y="47625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introduction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058400" y="47625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enior thesis presentation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8600" y="762000"/>
            <a:ext cx="5326074" cy="3401052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8600" y="4226295"/>
            <a:ext cx="2147646" cy="1564905"/>
          </a:xfrm>
          <a:prstGeom prst="rect">
            <a:avLst/>
          </a:prstGeom>
          <a:noFill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02764" y="4215754"/>
            <a:ext cx="2246972" cy="1564905"/>
          </a:xfrm>
          <a:prstGeom prst="rect">
            <a:avLst/>
          </a:prstGeom>
          <a:noFill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36554" y="4226295"/>
            <a:ext cx="2147646" cy="1564905"/>
          </a:xfrm>
          <a:prstGeom prst="rect">
            <a:avLst/>
          </a:prstGeom>
          <a:noFill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84135" y="762000"/>
            <a:ext cx="1300065" cy="1073720"/>
          </a:xfrm>
          <a:prstGeom prst="rect">
            <a:avLst/>
          </a:prstGeom>
          <a:noFill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84135" y="1926368"/>
            <a:ext cx="1300065" cy="1072315"/>
          </a:xfrm>
          <a:prstGeom prst="rect">
            <a:avLst/>
          </a:prstGeom>
          <a:noFill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84135" y="3075277"/>
            <a:ext cx="1300065" cy="10737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352800" y="23622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UNLV Greenspun Hall</a:t>
            </a:r>
          </a:p>
          <a:p>
            <a:pPr algn="r"/>
            <a:endParaRPr lang="en-US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Las Vegas, Nevada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11111E-6 L 0 -0.6588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0.00371 L 0.07043 0.0037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3 0.00371 L 2.87037E-6 0.0037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4" grpId="0" animBg="1"/>
      <p:bldP spid="27" grpId="1" animBg="1"/>
      <p:bldP spid="27" grpId="2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0" y="13716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12-hour discharge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Regulated Energy Cost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6-hour discharge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Regulated Energy Cost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9172237" y="1219200"/>
          <a:ext cx="7116763" cy="1828800"/>
        </p:xfrm>
        <a:graphic>
          <a:graphicData uri="http://schemas.openxmlformats.org/drawingml/2006/table">
            <a:tbl>
              <a:tblPr/>
              <a:tblGrid>
                <a:gridCol w="1292225"/>
                <a:gridCol w="506413"/>
                <a:gridCol w="422275"/>
                <a:gridCol w="422275"/>
                <a:gridCol w="422275"/>
                <a:gridCol w="422275"/>
                <a:gridCol w="590550"/>
                <a:gridCol w="590550"/>
                <a:gridCol w="590550"/>
                <a:gridCol w="590550"/>
                <a:gridCol w="422275"/>
                <a:gridCol w="422275"/>
                <a:gridCol w="422275"/>
              </a:tblGrid>
              <a:tr h="17145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246,000 gal Cost Analysis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Month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Max Demand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50.38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45.57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48.48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42.79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48.64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225.99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225.99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225.99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225.99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50.97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47.06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47.88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Demand Charge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9.17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9.17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9.17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9.17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$/month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25.19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22.79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24.24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21.4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24.32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2072.33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2072.33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2072.33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2072.33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25.48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23.53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23.94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$/day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31.44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28.43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30.25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26.7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30.35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174.43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174.43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174.43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174.43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31.8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29.36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29.87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days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Consumption Cost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974.49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796.2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937.7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801.1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940.7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5232.78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5407.2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5407.2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5232.78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985.8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880.8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926.1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Cost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37003.2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9172237" y="3657600"/>
          <a:ext cx="7116763" cy="1828800"/>
        </p:xfrm>
        <a:graphic>
          <a:graphicData uri="http://schemas.openxmlformats.org/drawingml/2006/table">
            <a:tbl>
              <a:tblPr/>
              <a:tblGrid>
                <a:gridCol w="1292225"/>
                <a:gridCol w="506413"/>
                <a:gridCol w="422275"/>
                <a:gridCol w="422275"/>
                <a:gridCol w="422275"/>
                <a:gridCol w="422275"/>
                <a:gridCol w="590550"/>
                <a:gridCol w="590550"/>
                <a:gridCol w="590550"/>
                <a:gridCol w="590550"/>
                <a:gridCol w="422275"/>
                <a:gridCol w="422275"/>
                <a:gridCol w="422275"/>
              </a:tblGrid>
              <a:tr h="17145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153,000 gal Cost Analysis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Month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J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Max Demand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50.38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45.57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48.48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42.79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48.64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158.28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163.06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175.91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145.01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50.97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47.06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47.88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Demand Charge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9.17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9.17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9.17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9.17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$/month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25.19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22.79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24.24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21.4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24.32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1451.46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1495.24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1613.06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1329.78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25.48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23.53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23.94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$/day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31.44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28.43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30.25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26.7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30.35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159.17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160.75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165.02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154.76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31.8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29.36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29.87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days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Consumption Cost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974.49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796.2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937.7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801.1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940.7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4775.04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4983.37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5115.68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4642.82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985.8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880.8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926.1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Cost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32,840.19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3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30600" y="13716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$37,000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$33,000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8148E-7 1.85185E-6 L -0.07263 1.85185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0" grpId="1"/>
      <p:bldP spid="23" grpId="0"/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/>
          <p:nvPr/>
        </p:nvGraphicFramePr>
        <p:xfrm>
          <a:off x="18592800" y="762000"/>
          <a:ext cx="8001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payback analysis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0" y="13716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Simple Payback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Payback Period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9094042" y="911491"/>
          <a:ext cx="7538874" cy="5090021"/>
        </p:xfrm>
        <a:graphic>
          <a:graphicData uri="http://schemas.openxmlformats.org/drawingml/2006/table">
            <a:tbl>
              <a:tblPr/>
              <a:tblGrid>
                <a:gridCol w="1026386"/>
                <a:gridCol w="1667165"/>
                <a:gridCol w="1156562"/>
                <a:gridCol w="750162"/>
                <a:gridCol w="1458187"/>
                <a:gridCol w="1480412"/>
              </a:tblGrid>
              <a:tr h="25284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First Cost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First Cost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Annual Maintanence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116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Chiller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Carrier 19XR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Chiller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Carrier 19XR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Alternative 1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Absorption Chiller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Carrier 16LJ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346,625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Absorption Chiller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Carrier 16LJ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Boiler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RBI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Futera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XLF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Boiler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RBI Futera XLF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Solar Absorbers (425)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225,625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 Pumps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B&amp;G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4,000 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--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Alternative 2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Absorption Chiller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Carrier 16LJ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430,050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Absorption Chiller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Carrier 16LJ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Boiler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RBI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Futera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XLF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Boiler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RBI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Futera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XLF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Solar Absorbers (290)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187,050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900 ton Storage Tank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--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 Pumps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B&amp;G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--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Alternative 3a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Chiller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Carrier 19XR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301,000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Chiller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Carrier 19XR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2,900 ton Storage Tank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295,000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--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 Pumps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B&amp;G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--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Alternative 3b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Chiller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Carrier 19XR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246,000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Chiller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Carrier 19XR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1,650 ton Storage Tank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240,000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--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 Pumps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B&amp;G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6,000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--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87" marR="31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58413" y="2133600"/>
            <a:ext cx="5315174" cy="733425"/>
          </a:xfrm>
          <a:prstGeom prst="rect">
            <a:avLst/>
          </a:prstGeom>
          <a:noFill/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1336179" y="3235452"/>
          <a:ext cx="4759643" cy="1717548"/>
        </p:xfrm>
        <a:graphic>
          <a:graphicData uri="http://schemas.openxmlformats.org/drawingml/2006/table">
            <a:tbl>
              <a:tblPr/>
              <a:tblGrid>
                <a:gridCol w="2434273"/>
                <a:gridCol w="1162685"/>
                <a:gridCol w="1162685"/>
              </a:tblGrid>
              <a:tr h="1619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Simple Payback Calculation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Alternative 1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Alternative 2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 First Cost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346,625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430,050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 Maintenance Cost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6,000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6,000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Annual Savings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19,700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17,185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Payback Period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17.60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25.02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906000" y="13716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What if?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Hoover dam dries up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Coal must be used to generate electricity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CO</a:t>
            </a:r>
            <a:r>
              <a:rPr lang="en-US" sz="2800" baseline="30000" dirty="0" smtClean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 credits  could reduce payback periods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CO</a:t>
            </a:r>
            <a:r>
              <a:rPr lang="en-US" sz="4400" baseline="30000" dirty="0" smtClean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 Emissions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44132" y="4953000"/>
            <a:ext cx="6143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Alternative 1:	870,000 pounds less</a:t>
            </a:r>
          </a:p>
          <a:p>
            <a:endParaRPr lang="en-US" sz="2800" dirty="0" smtClean="0"/>
          </a:p>
          <a:p>
            <a:r>
              <a:rPr lang="en-US" sz="2800" dirty="0" smtClean="0"/>
              <a:t>Alternative 2:	655,000 pounds less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7.40741E-7 L 0.07181 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1 7.40741E-7 L 2.87037E-6 7.40741E-7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33" grpId="1">
        <p:bldAsOne/>
      </p:bldGraphic>
      <p:bldP spid="15" grpId="0" animBg="1"/>
      <p:bldP spid="15" grpId="1" animBg="1"/>
      <p:bldP spid="23" grpId="0" animBg="1"/>
      <p:bldP spid="25" grpId="0" animBg="1"/>
      <p:bldP spid="26" grpId="0"/>
      <p:bldP spid="27" grpId="0"/>
      <p:bldP spid="27" grpId="1"/>
      <p:bldP spid="31" grpId="0"/>
      <p:bldP spid="31" grpId="1"/>
      <p:bldP spid="32" grpId="0"/>
      <p:bldP spid="32" grpId="1"/>
      <p:bldP spid="34" grpId="0"/>
      <p:bldP spid="3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depth summary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payback analysis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0" y="13716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The existing system achieved its design objectives and achieved LEED Gold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Alternative 1 - 17,000 ft2 of absorbers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Alternative 2 – 11,600 ft2 of absorbers</a:t>
            </a:r>
          </a:p>
          <a:p>
            <a:pPr lvl="4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chilled water storage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Alternative 3 – chilled water storage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16764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Innovative and Energy Efficiency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8" name="Chart 27"/>
          <p:cNvGraphicFramePr/>
          <p:nvPr/>
        </p:nvGraphicFramePr>
        <p:xfrm>
          <a:off x="18440400" y="533400"/>
          <a:ext cx="838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906000" y="1389995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The existing system achieved its design objectives and achieved LEED Gold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Alternative 1 - $15,130, 17.6 year payback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Alternative 2 – $17,645, 25 year payback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Alternative 3 – No annual savings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-3.7037E-7 L 0.07181 -3.7037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1 -3.7037E-7 L 2.87037E-6 -3.7037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5" grpId="0" animBg="1"/>
      <p:bldP spid="26" grpId="0"/>
      <p:bldP spid="26" grpId="1"/>
      <p:bldP spid="27" grpId="0"/>
      <p:bldP spid="27" grpId="1"/>
      <p:bldGraphic spid="28" grpId="0">
        <p:bldAsOne/>
      </p:bldGraphic>
      <p:bldGraphic spid="28" grpId="1">
        <p:bldAsOne/>
      </p:bldGraphic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structural breadth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depth summary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0" y="13716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Existing Roof Structure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Non-composite (2C 22)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5” depth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7 ft. spans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98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psf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en-US" sz="2800" i="1" dirty="0" err="1" smtClean="0">
                <a:solidFill>
                  <a:schemeClr val="tx1">
                    <a:lumMod val="75000"/>
                  </a:schemeClr>
                </a:solidFill>
              </a:rPr>
              <a:t>Vulcraft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7’1” max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clearspan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18288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Roof System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4503781" y="2133600"/>
          <a:ext cx="3022219" cy="2208276"/>
        </p:xfrm>
        <a:graphic>
          <a:graphicData uri="http://schemas.openxmlformats.org/drawingml/2006/table">
            <a:tbl>
              <a:tblPr/>
              <a:tblGrid>
                <a:gridCol w="1892935"/>
                <a:gridCol w="1129284"/>
              </a:tblGrid>
              <a:tr h="1619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Roof Loads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Weight (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Mech./Elec./Plumbing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Roof Mat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Slab/Deck (2C22)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Miscellaneous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Beams/Joists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126200" y="13716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Solar absorbers:  12.5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psf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Reduce Joist Spacing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6’6”:  113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psf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Use 2C 22 at 6’ spacing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Increase Deck Strength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2C 20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127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psf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8’6” max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clearspan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-1.48148E-6 L 0.07181 -1.4814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1 -1.48148E-6 L 2.87037E-6 -1.48148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5" grpId="0" animBg="1"/>
      <p:bldP spid="26" grpId="0"/>
      <p:bldP spid="26" grpId="1"/>
      <p:bldP spid="27" grpId="0"/>
      <p:bldP spid="27" grpId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onstruction breadth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structural breadth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0" y="1371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Thermal Storage Tanks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Calculation  shows an extra 20-30 ft. needed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8288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Mechanical Yard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049000" y="3581400"/>
            <a:ext cx="2286000" cy="1905000"/>
            <a:chOff x="990600" y="533400"/>
            <a:chExt cx="2286000" cy="1905000"/>
          </a:xfrm>
        </p:grpSpPr>
        <p:sp>
          <p:nvSpPr>
            <p:cNvPr id="25" name="Rectangle 24"/>
            <p:cNvSpPr/>
            <p:nvPr/>
          </p:nvSpPr>
          <p:spPr>
            <a:xfrm>
              <a:off x="990600" y="533400"/>
              <a:ext cx="2286000" cy="1905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143000" y="685800"/>
              <a:ext cx="914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Cooling Tower</a:t>
              </a:r>
              <a:endParaRPr lang="en-US" sz="1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209800" y="685800"/>
              <a:ext cx="914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Cooling Tower</a:t>
              </a:r>
              <a:endParaRPr lang="en-US" sz="1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43000" y="1752600"/>
              <a:ext cx="9906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Other Equipment</a:t>
              </a:r>
              <a:endParaRPr lang="en-US" sz="1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097000" y="2971800"/>
            <a:ext cx="2286000" cy="3124200"/>
            <a:chOff x="990600" y="533400"/>
            <a:chExt cx="2286000" cy="3124200"/>
          </a:xfrm>
        </p:grpSpPr>
        <p:grpSp>
          <p:nvGrpSpPr>
            <p:cNvPr id="30" name="Group 33"/>
            <p:cNvGrpSpPr/>
            <p:nvPr/>
          </p:nvGrpSpPr>
          <p:grpSpPr>
            <a:xfrm>
              <a:off x="990600" y="533400"/>
              <a:ext cx="2286000" cy="3124200"/>
              <a:chOff x="990600" y="533400"/>
              <a:chExt cx="2286000" cy="3124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990600" y="533400"/>
                <a:ext cx="2286000" cy="3124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43000" y="685800"/>
                <a:ext cx="914400" cy="914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dirty="0" smtClean="0"/>
                  <a:t>Cooling Tower</a:t>
                </a:r>
                <a:endParaRPr lang="en-US" sz="1000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209800" y="685800"/>
                <a:ext cx="914400" cy="914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dirty="0" smtClean="0"/>
                  <a:t>Cooling Tower</a:t>
                </a:r>
                <a:endParaRPr lang="en-US" sz="10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43000" y="1752600"/>
                <a:ext cx="990600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dirty="0" smtClean="0"/>
                  <a:t>Other Equipment</a:t>
                </a:r>
                <a:endParaRPr lang="en-US" sz="1000" dirty="0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1905000" y="2286000"/>
              <a:ext cx="1219200" cy="12192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Thermal Storage Tank</a:t>
              </a:r>
              <a:endParaRPr lang="en-US" sz="1000" dirty="0"/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0040600" y="858195"/>
          <a:ext cx="6171695" cy="3154680"/>
        </p:xfrm>
        <a:graphic>
          <a:graphicData uri="http://schemas.openxmlformats.org/drawingml/2006/table">
            <a:tbl>
              <a:tblPr/>
              <a:tblGrid>
                <a:gridCol w="1221423"/>
                <a:gridCol w="967423"/>
                <a:gridCol w="853123"/>
                <a:gridCol w="719773"/>
                <a:gridCol w="719773"/>
                <a:gridCol w="897573"/>
                <a:gridCol w="792607"/>
              </a:tblGrid>
              <a:tr h="16192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 Analysis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Material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Equipment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192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ft. Extension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Strip Footer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12" x 12"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259.26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26.31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0.86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286.43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Slab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6"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1111.11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159.44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1275.56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Wire Fabric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6x6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195.00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147.00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342.00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CMU Wall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12" x 10ft.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2169.60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3360.00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5529.60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Formwork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22.40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135.10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157.50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Cost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7591.09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ft. Extension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Strip Footer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12" x 12"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333.33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33.83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1.10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368.27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Slab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6"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1666.67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239.17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7.50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1913.33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Wire Fabric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6x6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292.50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220.50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513.00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CMU Wall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12" x 10ft.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3254.40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5040.00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8294.40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Formwork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28.80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173.70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202.50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Cost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11291.50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430931" y="4128130"/>
          <a:ext cx="3410269" cy="2103120"/>
        </p:xfrm>
        <a:graphic>
          <a:graphicData uri="http://schemas.openxmlformats.org/drawingml/2006/table">
            <a:tbl>
              <a:tblPr/>
              <a:tblGrid>
                <a:gridCol w="967423"/>
                <a:gridCol w="1221423"/>
                <a:gridCol w="1221423"/>
              </a:tblGrid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Days of Work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ft. Extension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ft. Extension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Strip Footer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Formwork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Wire Fabric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Slab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Subtotal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CMU Wall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-2.59259E-6 L 0.07181 -2.5925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1 -2.59259E-6 L 2.87037E-6 -2.59259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9" grpId="0" animBg="1"/>
      <p:bldP spid="21" grpId="0" animBg="1"/>
      <p:bldP spid="22" grpId="0"/>
      <p:bldP spid="22" grpId="1"/>
      <p:bldP spid="23" grpId="0"/>
      <p:bldP spid="2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conclusions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construction breadth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0" y="13716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Control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Alternative 1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Alternative 2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18288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Do, or not to do?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82600" y="1371600"/>
            <a:ext cx="571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lowest initial cost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most energy savings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heaviest roof load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$19,700 cost savings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longer payback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larger mechanical yard	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02400" y="1828800"/>
            <a:ext cx="5638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Innovation and Energy Efficiency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50000" y="3195221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“Alternative 1 would not only achieve these goals, but exceed them.”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-3.7037E-6 L 0.07181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1 -3.7037E-6 L 2.87037E-6 -3.7037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questions?  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nd maybe some answers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conclusions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21400" y="1121688"/>
            <a:ext cx="10287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Acknowledgements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2000" dirty="0" smtClean="0"/>
              <a:t>Advisors:			Dr. James </a:t>
            </a:r>
            <a:r>
              <a:rPr lang="en-US" sz="2000" dirty="0" err="1" smtClean="0"/>
              <a:t>Freihaut</a:t>
            </a:r>
            <a:endParaRPr lang="en-US" sz="2000" dirty="0" smtClean="0"/>
          </a:p>
          <a:p>
            <a:r>
              <a:rPr lang="en-US" sz="2000" dirty="0" smtClean="0"/>
              <a:t>				Dr. William </a:t>
            </a:r>
            <a:r>
              <a:rPr lang="en-US" sz="2000" dirty="0" err="1" smtClean="0"/>
              <a:t>Bahnfleth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dirty="0" smtClean="0"/>
              <a:t> Sponsors:			</a:t>
            </a:r>
            <a:r>
              <a:rPr lang="en-US" sz="2000" dirty="0" err="1" smtClean="0"/>
              <a:t>Vanderweil</a:t>
            </a:r>
            <a:r>
              <a:rPr lang="en-US" sz="2000" dirty="0" smtClean="0"/>
              <a:t> Engineers</a:t>
            </a:r>
          </a:p>
          <a:p>
            <a:r>
              <a:rPr lang="en-US" sz="2000" dirty="0" smtClean="0"/>
              <a:t>				State of Nevada Public Works</a:t>
            </a:r>
          </a:p>
          <a:p>
            <a:endParaRPr lang="en-US" sz="1000" dirty="0" smtClean="0"/>
          </a:p>
          <a:p>
            <a:r>
              <a:rPr lang="en-US" sz="2000" dirty="0" smtClean="0"/>
              <a:t> PSU Students:			Thomas </a:t>
            </a:r>
            <a:r>
              <a:rPr lang="en-US" sz="2000" dirty="0" err="1" smtClean="0"/>
              <a:t>Chirdon</a:t>
            </a:r>
            <a:endParaRPr lang="en-US" sz="2000" dirty="0" smtClean="0"/>
          </a:p>
          <a:p>
            <a:r>
              <a:rPr lang="en-US" sz="2000" dirty="0" smtClean="0"/>
              <a:t>				Scott </a:t>
            </a:r>
            <a:r>
              <a:rPr lang="en-US" sz="2000" dirty="0" err="1" smtClean="0"/>
              <a:t>Earley</a:t>
            </a:r>
            <a:endParaRPr lang="en-US" sz="2000" dirty="0" smtClean="0"/>
          </a:p>
          <a:p>
            <a:r>
              <a:rPr lang="en-US" sz="2000" dirty="0" smtClean="0"/>
              <a:t>				Dominic </a:t>
            </a:r>
            <a:r>
              <a:rPr lang="en-US" sz="2000" dirty="0" err="1" smtClean="0"/>
              <a:t>Manno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dirty="0" smtClean="0"/>
              <a:t> Special Thanks to:		Bruce </a:t>
            </a:r>
            <a:r>
              <a:rPr lang="en-US" sz="2000" dirty="0" err="1" smtClean="0"/>
              <a:t>Nipp</a:t>
            </a:r>
            <a:endParaRPr lang="en-US" sz="2000" dirty="0" smtClean="0"/>
          </a:p>
          <a:p>
            <a:r>
              <a:rPr lang="en-US" sz="2000" dirty="0" smtClean="0"/>
              <a:t>				Fred Livingston, Steve </a:t>
            </a:r>
            <a:r>
              <a:rPr lang="en-US" sz="2000" dirty="0" err="1" smtClean="0"/>
              <a:t>Germano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				and the rest of the </a:t>
            </a:r>
          </a:p>
          <a:p>
            <a:r>
              <a:rPr lang="en-US" sz="2000" dirty="0" smtClean="0"/>
              <a:t>				</a:t>
            </a:r>
            <a:r>
              <a:rPr lang="en-US" sz="2000" dirty="0" err="1" smtClean="0"/>
              <a:t>Vanderweil</a:t>
            </a:r>
            <a:r>
              <a:rPr lang="en-US" sz="2000" dirty="0" smtClean="0"/>
              <a:t> Las Vegas office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-4.81481E-6 L 0.07181 -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introduction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project history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8600" y="762000"/>
            <a:ext cx="5326074" cy="3401052"/>
          </a:xfrm>
          <a:prstGeom prst="rect">
            <a:avLst/>
          </a:prstGeom>
          <a:noFill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8600" y="4226295"/>
            <a:ext cx="2147646" cy="1564905"/>
          </a:xfrm>
          <a:prstGeom prst="rect">
            <a:avLst/>
          </a:prstGeom>
          <a:noFill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02764" y="4215754"/>
            <a:ext cx="2246972" cy="1564905"/>
          </a:xfrm>
          <a:prstGeom prst="rect">
            <a:avLst/>
          </a:prstGeom>
          <a:noFill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36554" y="4226295"/>
            <a:ext cx="2147646" cy="1564905"/>
          </a:xfrm>
          <a:prstGeom prst="rect">
            <a:avLst/>
          </a:prstGeom>
          <a:noFill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84135" y="762000"/>
            <a:ext cx="1300065" cy="1073720"/>
          </a:xfrm>
          <a:prstGeom prst="rect">
            <a:avLst/>
          </a:prstGeom>
          <a:noFill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84135" y="1926368"/>
            <a:ext cx="1300065" cy="107231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352800" y="23622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UNLV Greenspun Hall</a:t>
            </a:r>
          </a:p>
          <a:p>
            <a:pPr algn="r"/>
            <a:endParaRPr lang="en-US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Las Vegas, Nevada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84135" y="3075277"/>
            <a:ext cx="1300065" cy="10737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906000" y="1371600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Officially dedicated on December 2, 2008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Classrooms and offices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LEED Gold Certification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Two buildings sharing a central courtyard and    basement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Design Objectives:  Innovation and efficient design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represents a commitment and investment for the future through its sustainable design and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0.00417 L 0.07043 0.0041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3 0.00417 L 2.87037E-6 0.0041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11" grpId="0" animBg="1"/>
      <p:bldP spid="11" grpId="1" animBg="1"/>
      <p:bldP spid="23" grpId="0" animBg="1"/>
      <p:bldP spid="31" grpId="0"/>
      <p:bldP spid="33" grpId="0"/>
      <p:bldP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project history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existing systems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0" y="1371600"/>
            <a:ext cx="792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3 dedicated outdoor air AHU’s, 5 total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Chilled Beam distribution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(2) Carrier 19XR Centrifugal Chillers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(2) Marley Open Cell Cooling Towers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Basic Heat Rejection Loop and Load Loop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23622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Mechanical System</a:t>
            </a:r>
          </a:p>
          <a:p>
            <a:pPr algn="r"/>
            <a:endParaRPr lang="en-US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System Description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" name="Picture 29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5200" y="1752600"/>
            <a:ext cx="8001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0.00463 L 0.07181 0.0046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 animBg="1"/>
      <p:bldP spid="12" grpId="0" animBg="1"/>
      <p:bldP spid="28" grpId="0"/>
      <p:bldP spid="28" grpId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existing systems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0" y="1371600"/>
            <a:ext cx="7924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Structural</a:t>
            </a:r>
          </a:p>
          <a:p>
            <a:endParaRPr lang="en-US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Concrete structure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Steel framing supports photovoltaic array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Foundation – spread and strip footers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Roof – Non composite deck on 7’ joist spacing</a:t>
            </a:r>
          </a:p>
          <a:p>
            <a:endParaRPr lang="en-US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Electrical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Photovoltaic array – 50,000 KWh’s/year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Lighting – 1.1 watts/ft</a:t>
            </a:r>
            <a:r>
              <a:rPr lang="en-US" sz="2800" baseline="30000" dirty="0" smtClean="0">
                <a:solidFill>
                  <a:schemeClr val="tx1">
                    <a:lumMod val="75000"/>
                  </a:schemeClr>
                </a:solidFill>
              </a:rPr>
              <a:t>2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3 distribution panels – total = 2,200 amps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22860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Other Systems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07200" y="1219200"/>
            <a:ext cx="6221344" cy="433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ounded Rectangle 27"/>
          <p:cNvSpPr/>
          <p:nvPr/>
        </p:nvSpPr>
        <p:spPr>
          <a:xfrm>
            <a:off x="257556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24 4.07407E-6 L 0.00058 4.07407E-6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existing systems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058400" y="232266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improving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06000" y="1371600"/>
            <a:ext cx="7924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3 Alternatives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(1)	Replace existing chillers w/ absorption chillers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Solar absorber array to drive generators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	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(2)	Add  chilled water storage to Alternative 1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(3)		Add chilled water storage to existing system		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26183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Goal: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make a LEED Gold building better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32947" y="689466"/>
            <a:ext cx="5141653" cy="510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2.96296E-6 L 0.07181 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1 2.96296E-6 L 2.87037E-6 2.96296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3" grpId="0" animBg="1"/>
      <p:bldP spid="13" grpId="1" animBg="1"/>
      <p:bldP spid="25" grpId="0"/>
      <p:bldP spid="25" grpId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improving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0" y="1371600"/>
            <a:ext cx="792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Load profiles taken from TRACE 700 calc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Simplify the calculation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Every month has a typical day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Every typical day has a load profile and TMY data</a:t>
            </a:r>
          </a:p>
          <a:p>
            <a:pPr lvl="1">
              <a:buFontTx/>
              <a:buChar char="-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Used to calculate existing system (control) and alternative’s annual regulated energy costs</a:t>
            </a:r>
          </a:p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Procedure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8" name="Picture 27" descr="Pictur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9354800" y="1219200"/>
            <a:ext cx="65532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37E-6 1.85185E-6 L 0.07181 1.85185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6" grpId="0"/>
      <p:bldP spid="26" grpId="1"/>
      <p:bldP spid="27" grpId="0"/>
      <p:bldP spid="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2200" y="144780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Convert Load Profiles to KW’s using chiller </a:t>
            </a:r>
            <a:r>
              <a:rPr lang="el-GR" sz="2800" dirty="0" smtClean="0">
                <a:solidFill>
                  <a:schemeClr val="tx1">
                    <a:lumMod val="75000"/>
                  </a:schemeClr>
                </a:solidFill>
                <a:latin typeface="Calibri"/>
              </a:rPr>
              <a:t>η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latin typeface="Calibri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alibri"/>
              </a:rPr>
              <a:t>0.837 KW/ton</a:t>
            </a:r>
          </a:p>
          <a:p>
            <a:pPr lvl="1"/>
            <a:endParaRPr lang="en-US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Use consumption and demand charges to calculate annual cost	~ $35,000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Control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0287000" y="3924300"/>
          <a:ext cx="7239000" cy="25237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27351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Electric Charge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Summer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All Other Periods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 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On-Peak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$0.10001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$0.06406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Consumption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Mid-Peak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$0.0865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 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Off-Peak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$0.06230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 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On-Peak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$9.17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$0.50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Demand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Mid-Peak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$0.68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 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Off-Peak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$0.00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 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 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 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8897600" y="457200"/>
          <a:ext cx="7595083" cy="5678424"/>
        </p:xfrm>
        <a:graphic>
          <a:graphicData uri="http://schemas.openxmlformats.org/drawingml/2006/table">
            <a:tbl>
              <a:tblPr/>
              <a:tblGrid>
                <a:gridCol w="1034599"/>
                <a:gridCol w="518661"/>
                <a:gridCol w="518661"/>
                <a:gridCol w="518661"/>
                <a:gridCol w="518661"/>
                <a:gridCol w="518661"/>
                <a:gridCol w="602799"/>
                <a:gridCol w="602799"/>
                <a:gridCol w="602799"/>
                <a:gridCol w="602799"/>
                <a:gridCol w="518661"/>
                <a:gridCol w="518661"/>
                <a:gridCol w="518661"/>
              </a:tblGrid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</a:endParaRPr>
                    </a:p>
                  </a:txBody>
                  <a:tcPr marL="52162" marR="5216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Cooling Load (tons) vs. Hour/day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52162" marR="5216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0:01 - 1:00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17.39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17.91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19.33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15.93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1:01 - 2:00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12.08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9.96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2:01 - 3:00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12.08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9.96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3:01 - 4:00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12.08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9.96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4:01 - 5:00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8.69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8.96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9.66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7.97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5:01 - 6:00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8.69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8.96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9.66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7.97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6:01 - 7:00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15.22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15.67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16.91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13.94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7:01 - 8:00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6.62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5.99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6.37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5.62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6.39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23.91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24.63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26.57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21.91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6.18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6.29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8:01 - 9:00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8.43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7.62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8.11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7.16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8.13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30.43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31.35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33.82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27.88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8.53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7.87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8.01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9:01 - 10:00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38.52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34.85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37.07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32.72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37.19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139.11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143.31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154.6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127.45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38.97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35.98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36.61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10:01 - 11:00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51.16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46.28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49.23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43.46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49.39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184.76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190.33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205.33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169.27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51.76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47.79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48.62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11:01 - 12:00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52.37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47.37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50.39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44.48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50.55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189.11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194.81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210.16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173.26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52.98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48.91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49.77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12:01 - 13:00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54.17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52.13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46.02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195.63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201.53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217.41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179.23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51.48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13:01 - 14:00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58.39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52.81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56.18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49.59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56.36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210.84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217.2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234.32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193.17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59.07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54.53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55.49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14:01 - 15:00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60.19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54.45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57.92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51.13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58.11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217.37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223.92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241.57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199.14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60.89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56.22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15:01 - 16:00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60.19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54.45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57.92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51.13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58.11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217.37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223.92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241.57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199.14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60.89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56.22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16:01 - 17:00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56.58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51.18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54.44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48.06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54.62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204.32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210.49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227.07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187.2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57.24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52.85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53.77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17:01 - 18:00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53.57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48.46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51.55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45.5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51.71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193.46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199.29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214.99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177.24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50.04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50.91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18:01 - 19:00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34.31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31.03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33.01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29.14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33.12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123.9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127.64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137.69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113.51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34.71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32.05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32.61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19:01 - 20:00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16.25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15.64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15.69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58.69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60.46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65.22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53.77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16.44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15.18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15.44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20:01 - 21:00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13.84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12.52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13.32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11.76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13.36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49.99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51.5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55.56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45.8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14.01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12.93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13.16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21:01 - 22:00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11.44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10.34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9.71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11.04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41.3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42.55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37.84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11.57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10.68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10.87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22:01 - 23:00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10.23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9.26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9.85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8.69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9.88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36.95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38.07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41.07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33.85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10.35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9.56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9.72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23:01 - 24:00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26.08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26.87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28.99</a:t>
                      </a:r>
                      <a:endParaRPr lang="en-US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23.9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</a:endParaRPr>
                    </a:p>
                  </a:txBody>
                  <a:tcPr marL="52162" marR="5216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62" marR="52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7200" y="2286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1783080" y="-1112521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9600" y="571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9600" y="9906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Project History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9600" y="14097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Existing Systems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9600" y="18288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Improving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75560" y="22479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Designing the System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9600" y="26670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Payback Analysis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600" y="30861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Depth Summary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9600" y="35052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Structural Breadth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9600" y="39243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Construction Breadth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0" y="43434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9600" y="4762500"/>
            <a:ext cx="2377440" cy="36576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 &amp;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883360" y="685800"/>
            <a:ext cx="91440" cy="5943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25519380" y="4792980"/>
            <a:ext cx="91440" cy="3200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058400" y="228600"/>
            <a:ext cx="7315200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designing the system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06000" y="1371600"/>
            <a:ext cx="7924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(2) Single Effect Absorption Chillers</a:t>
            </a:r>
          </a:p>
          <a:p>
            <a:pPr>
              <a:buFont typeface="Wingdings" pitchFamily="2" charset="2"/>
              <a:buChar char="v"/>
            </a:pPr>
            <a:endParaRPr lang="en-US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Solar absorber array</a:t>
            </a:r>
          </a:p>
          <a:p>
            <a:pPr>
              <a:buFont typeface="Wingdings" pitchFamily="2" charset="2"/>
              <a:buChar char="v"/>
            </a:pPr>
            <a:endParaRPr lang="en-US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(2) Back-up Boilers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2800" y="31517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Alternative 1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0" name="Picture 49" descr="coll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00" y="3505200"/>
            <a:ext cx="3886200" cy="25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 descr="Schematic 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0193000" y="381000"/>
            <a:ext cx="51816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4444</Words>
  <Application>Microsoft Office PowerPoint</Application>
  <PresentationFormat>Custom</PresentationFormat>
  <Paragraphs>3275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Miller</dc:creator>
  <cp:lastModifiedBy>David Miller</cp:lastModifiedBy>
  <cp:revision>63</cp:revision>
  <dcterms:created xsi:type="dcterms:W3CDTF">2009-04-06T01:05:20Z</dcterms:created>
  <dcterms:modified xsi:type="dcterms:W3CDTF">2009-04-15T11:31:59Z</dcterms:modified>
</cp:coreProperties>
</file>